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5"/>
  </p:notesMasterIdLst>
  <p:sldIdLst>
    <p:sldId id="256" r:id="rId5"/>
    <p:sldId id="351" r:id="rId6"/>
    <p:sldId id="386" r:id="rId7"/>
    <p:sldId id="387" r:id="rId8"/>
    <p:sldId id="411" r:id="rId9"/>
    <p:sldId id="389" r:id="rId10"/>
    <p:sldId id="390" r:id="rId11"/>
    <p:sldId id="416" r:id="rId12"/>
    <p:sldId id="392" r:id="rId13"/>
    <p:sldId id="393" r:id="rId14"/>
    <p:sldId id="394" r:id="rId15"/>
    <p:sldId id="395" r:id="rId16"/>
    <p:sldId id="412" r:id="rId17"/>
    <p:sldId id="397" r:id="rId18"/>
    <p:sldId id="398" r:id="rId19"/>
    <p:sldId id="399" r:id="rId20"/>
    <p:sldId id="400" r:id="rId21"/>
    <p:sldId id="413" r:id="rId22"/>
    <p:sldId id="402" r:id="rId23"/>
    <p:sldId id="403" r:id="rId24"/>
    <p:sldId id="404" r:id="rId25"/>
    <p:sldId id="405" r:id="rId26"/>
    <p:sldId id="414" r:id="rId27"/>
    <p:sldId id="407" r:id="rId28"/>
    <p:sldId id="408" r:id="rId29"/>
    <p:sldId id="409" r:id="rId30"/>
    <p:sldId id="415" r:id="rId31"/>
    <p:sldId id="365" r:id="rId32"/>
    <p:sldId id="385" r:id="rId33"/>
    <p:sldId id="260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3DCC2-FDF5-4DD8-9C44-AF38F095E98A}" v="7" dt="2025-02-24T15:28:54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2" autoAdjust="0"/>
    <p:restoredTop sz="92793"/>
  </p:normalViewPr>
  <p:slideViewPr>
    <p:cSldViewPr snapToGrid="0" snapToObjects="1">
      <p:cViewPr varScale="1">
        <p:scale>
          <a:sx n="101" d="100"/>
          <a:sy n="101" d="100"/>
        </p:scale>
        <p:origin x="63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98C2-60CC-4125-A476-A0FCC5ABEA8C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B1264-E2D9-4D3A-B36E-FEBD81AD2B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MaterialPageRoute-clas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.pravatar.cc/150?img=%5bimagenumber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ui/widgets/cupertino" TargetMode="External"/><Relationship Id="rId2" Type="http://schemas.openxmlformats.org/officeDocument/2006/relationships/hyperlink" Target="https://docs.flutter.dev/ui/widgets/materia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35264"/>
            <a:ext cx="8162926" cy="1272972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Navigation and Route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5145" y="3468832"/>
            <a:ext cx="3962400" cy="1103168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Week 2</a:t>
            </a:r>
          </a:p>
          <a:p>
            <a:pPr algn="l"/>
            <a:r>
              <a:rPr lang="en-US" sz="1600" dirty="0">
                <a:solidFill>
                  <a:srgbClr val="C6D9F1"/>
                </a:solidFill>
              </a:rPr>
              <a:t>Program </a:t>
            </a:r>
            <a:r>
              <a:rPr lang="en-US" sz="1600" dirty="0" err="1">
                <a:solidFill>
                  <a:srgbClr val="C6D9F1"/>
                </a:solidFill>
              </a:rPr>
              <a:t>Studi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Informatika</a:t>
            </a:r>
            <a:endParaRPr lang="en-US" sz="1600" dirty="0">
              <a:solidFill>
                <a:srgbClr val="C6D9F1"/>
              </a:solidFill>
            </a:endParaRPr>
          </a:p>
          <a:p>
            <a:pPr algn="l"/>
            <a:r>
              <a:rPr lang="en-US" sz="1600" dirty="0" err="1">
                <a:solidFill>
                  <a:srgbClr val="C6D9F1"/>
                </a:solidFill>
              </a:rPr>
              <a:t>Fakultas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– Universitas Surabaya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799" y="1166090"/>
            <a:ext cx="5721927" cy="4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Emerging Technology : Flutter</a:t>
            </a:r>
          </a:p>
        </p:txBody>
      </p:sp>
    </p:spTree>
    <p:extLst>
      <p:ext uri="{BB962C8B-B14F-4D97-AF65-F5344CB8AC3E}">
        <p14:creationId xmlns:p14="http://schemas.microsoft.com/office/powerpoint/2010/main" val="21048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D5E17F-978D-FA4C-AAD2-2E4E918D01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927" y="671687"/>
            <a:ext cx="2047673" cy="4246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BottomNavigationBar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155575" y="721406"/>
            <a:ext cx="25695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is used to display a navigation bar at the bottom of the scaffold. It is rendered below the </a:t>
            </a:r>
            <a:r>
              <a:rPr lang="en-ID" dirty="0" err="1"/>
              <a:t>persistentFooterButtons</a:t>
            </a:r>
            <a:r>
              <a:rPr lang="en-ID" dirty="0"/>
              <a:t> and the body.</a:t>
            </a:r>
            <a:br>
              <a:rPr lang="en-ID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277D7-D252-7C4E-B284-EFD2C86C060A}"/>
              </a:ext>
            </a:extLst>
          </p:cNvPr>
          <p:cNvSpPr/>
          <p:nvPr/>
        </p:nvSpPr>
        <p:spPr>
          <a:xfrm>
            <a:off x="2039796" y="779500"/>
            <a:ext cx="48562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bottomNavigationBar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BottomNavigationBar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0,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fixedColor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Colors.teal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items: </a:t>
            </a:r>
            <a:r>
              <a:rPr lang="en-ID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const</a:t>
            </a:r>
            <a:endParaRPr lang="en-ID" sz="12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[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BottomNavigationBarItem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label: "Home",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icon: Icon(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Icons.home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BottomNavigationBarItem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label: "Search",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icon: Icon(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Icons.search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BottomNavigationBarItem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label: "History",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icon: Icon(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Icons.history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],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onTap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(int index)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{});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}),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C87EA9-603B-C04E-B8F2-14F10150410E}"/>
              </a:ext>
            </a:extLst>
          </p:cNvPr>
          <p:cNvSpPr/>
          <p:nvPr/>
        </p:nvSpPr>
        <p:spPr>
          <a:xfrm>
            <a:off x="6392090" y="4380414"/>
            <a:ext cx="2429692" cy="564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Tidy up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155574" y="721406"/>
            <a:ext cx="84746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it is common to make the main structure is not full of code.</a:t>
            </a:r>
          </a:p>
          <a:p>
            <a:r>
              <a:rPr lang="en-ID" dirty="0"/>
              <a:t>Programmer often put body, drawer, </a:t>
            </a:r>
            <a:r>
              <a:rPr lang="en-ID" dirty="0" err="1"/>
              <a:t>bottomnavigationbar</a:t>
            </a:r>
            <a:r>
              <a:rPr lang="en-ID" dirty="0"/>
              <a:t> widget in a separate function.</a:t>
            </a:r>
          </a:p>
          <a:p>
            <a:endParaRPr lang="en-ID" dirty="0"/>
          </a:p>
          <a:p>
            <a:r>
              <a:rPr lang="en-ID" dirty="0"/>
              <a:t>We will put the drawer in a function.</a:t>
            </a:r>
            <a:r>
              <a:rPr lang="xx-YY" dirty="0"/>
              <a:t> Create this function within </a:t>
            </a:r>
            <a:r>
              <a:rPr lang="xx-YY" dirty="0">
                <a:latin typeface="Consolas" panose="020B0609020204030204" pitchFamily="49" charset="0"/>
              </a:rPr>
              <a:t>_MyHomePageState</a:t>
            </a:r>
            <a:r>
              <a:rPr lang="xx-YY" dirty="0"/>
              <a:t> class</a:t>
            </a:r>
            <a:endParaRPr lang="en-ID" dirty="0"/>
          </a:p>
          <a:p>
            <a:endParaRPr lang="en-ID" dirty="0"/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myDrawer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return </a:t>
            </a:r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....</a:t>
            </a:r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;</a:t>
            </a:r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9DE6D-45BD-3041-9115-E5593BE9C170}"/>
              </a:ext>
            </a:extLst>
          </p:cNvPr>
          <p:cNvSpPr txBox="1"/>
          <p:nvPr/>
        </p:nvSpPr>
        <p:spPr>
          <a:xfrm>
            <a:off x="2444666" y="2891246"/>
            <a:ext cx="362276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Put  </a:t>
            </a:r>
            <a:r>
              <a:rPr lang="en-US" dirty="0">
                <a:latin typeface="Consolas" panose="020B0609020204030204" pitchFamily="49" charset="0"/>
              </a:rPr>
              <a:t>Drawer(…)</a:t>
            </a:r>
            <a:br>
              <a:rPr lang="en-US" dirty="0"/>
            </a:br>
            <a:r>
              <a:rPr lang="en-US" dirty="0"/>
              <a:t>from scaffold drawer here. </a:t>
            </a:r>
          </a:p>
          <a:p>
            <a:r>
              <a:rPr lang="en-US" dirty="0"/>
              <a:t>Then change the scaffold drawer with this: </a:t>
            </a:r>
          </a:p>
          <a:p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drawer: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myDrawer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2E310AF-7D40-F54E-8093-F555A112CB9A}"/>
              </a:ext>
            </a:extLst>
          </p:cNvPr>
          <p:cNvSpPr/>
          <p:nvPr/>
        </p:nvSpPr>
        <p:spPr>
          <a:xfrm>
            <a:off x="1622769" y="3283132"/>
            <a:ext cx="740228" cy="28738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5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Refactor is your friend!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155575" y="721406"/>
            <a:ext cx="41670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Instead of creating the method manually (cutting the whole </a:t>
            </a:r>
            <a:r>
              <a:rPr lang="en-US" dirty="0">
                <a:latin typeface="Consolas" panose="020B0609020204030204" pitchFamily="49" charset="0"/>
              </a:rPr>
              <a:t>Drawer()</a:t>
            </a:r>
            <a:r>
              <a:rPr lang="en-US" dirty="0"/>
              <a:t> code, creating a new method, and pasting your code inside the new method), use the </a:t>
            </a:r>
            <a:r>
              <a:rPr lang="en-US" b="1" dirty="0"/>
              <a:t>Refactor</a:t>
            </a:r>
            <a:r>
              <a:rPr lang="en-US" dirty="0"/>
              <a:t> feature of your IDE.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Usually: select the whole </a:t>
            </a:r>
            <a:r>
              <a:rPr lang="en-US" dirty="0">
                <a:latin typeface="Consolas" panose="020B0609020204030204" pitchFamily="49" charset="0"/>
              </a:rPr>
              <a:t>Drawer()</a:t>
            </a:r>
            <a:r>
              <a:rPr lang="en-US" dirty="0"/>
              <a:t> code, right click &gt; </a:t>
            </a:r>
            <a:r>
              <a:rPr lang="en-US" b="1" dirty="0"/>
              <a:t>Refactor &gt; Extract Method</a:t>
            </a:r>
          </a:p>
          <a:p>
            <a:pPr algn="just"/>
            <a:r>
              <a:rPr lang="en-US" dirty="0"/>
              <a:t>Give your method a name, then you’re done</a:t>
            </a:r>
            <a:endParaRPr lang="en-ID" dirty="0"/>
          </a:p>
          <a:p>
            <a:pPr algn="just"/>
            <a:endParaRPr lang="en-US" dirty="0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2EC66515-D28A-E46E-C542-C1FE9D8A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21" y="841872"/>
            <a:ext cx="4739424" cy="32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5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OPEN NEW SCREEN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036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Make a new screen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5" y="737281"/>
            <a:ext cx="3678099" cy="1114469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600" dirty="0"/>
              <a:t>You can put a new screen file inside lib folder or put in a specific folder inside lib folder for structure neatness. </a:t>
            </a:r>
          </a:p>
          <a:p>
            <a:pPr algn="just">
              <a:buNone/>
            </a:pPr>
            <a:r>
              <a:rPr lang="en-US" sz="1600" dirty="0"/>
              <a:t>We will create an about screen and save in </a:t>
            </a:r>
            <a:r>
              <a:rPr lang="en-US" sz="1600" b="1" dirty="0"/>
              <a:t>lib\screen\</a:t>
            </a:r>
            <a:r>
              <a:rPr lang="en-US" sz="1600" b="1" dirty="0" err="1"/>
              <a:t>about.dart</a:t>
            </a:r>
            <a:r>
              <a:rPr lang="en-US" sz="1600" b="1" dirty="0"/>
              <a:t> </a:t>
            </a:r>
            <a:r>
              <a:rPr lang="en-US" sz="1600" dirty="0"/>
              <a:t>using stateless skeleton.</a:t>
            </a:r>
          </a:p>
          <a:p>
            <a:pPr algn="just">
              <a:buNone/>
            </a:pPr>
            <a:endParaRPr lang="en-US" sz="1600" dirty="0"/>
          </a:p>
          <a:p>
            <a:pPr algn="just"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B1263-4547-8443-BCEF-115B7FE88F43}"/>
              </a:ext>
            </a:extLst>
          </p:cNvPr>
          <p:cNvSpPr/>
          <p:nvPr/>
        </p:nvSpPr>
        <p:spPr>
          <a:xfrm>
            <a:off x="4114800" y="993548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'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package:flutter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material.dart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About extends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StatelessWidget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About({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super.key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@override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Widget build(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context) {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Scaffold(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Text('About'),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body: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child: Text("This is About "),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56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Navigator Push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60375" y="817124"/>
            <a:ext cx="8151997" cy="15397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D" sz="1800" dirty="0"/>
              <a:t>The push() method adds a Route to the </a:t>
            </a:r>
            <a:r>
              <a:rPr lang="en-ID" sz="1800" b="1" dirty="0"/>
              <a:t>stack</a:t>
            </a:r>
            <a:r>
              <a:rPr lang="en-ID" sz="1800" dirty="0"/>
              <a:t> of routes managed by the Navigator. Where does the Route come from? You can create your own, or use a </a:t>
            </a:r>
            <a:r>
              <a:rPr lang="en-ID" sz="1800" dirty="0">
                <a:hlinkClick r:id="rId2"/>
              </a:rPr>
              <a:t>MaterialPageRoute</a:t>
            </a:r>
            <a:r>
              <a:rPr lang="en-ID" sz="1800" dirty="0"/>
              <a:t>, which is useful because it transitions to the new route using a platform-specific animation.</a:t>
            </a:r>
          </a:p>
          <a:p>
            <a:pPr>
              <a:buNone/>
            </a:pPr>
            <a:r>
              <a:rPr lang="en-ID" sz="1800" dirty="0"/>
              <a:t>Add new </a:t>
            </a:r>
            <a:r>
              <a:rPr lang="en-ID" sz="1800" dirty="0" err="1"/>
              <a:t>ListTile</a:t>
            </a:r>
            <a:r>
              <a:rPr lang="en-ID" sz="1800" dirty="0"/>
              <a:t> in drawer that push the about screen</a:t>
            </a:r>
          </a:p>
          <a:p>
            <a:pPr>
              <a:buNone/>
            </a:pP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33E53-4A50-0C4A-A69F-FA4052FC4412}"/>
              </a:ext>
            </a:extLst>
          </p:cNvPr>
          <p:cNvSpPr/>
          <p:nvPr/>
        </p:nvSpPr>
        <p:spPr>
          <a:xfrm>
            <a:off x="-410079" y="2571750"/>
            <a:ext cx="941203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	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ListTile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title: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Text("About"),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leading: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Icon(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Icons.help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onTap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Navigator.push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context,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MaterialPageRoute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(builder: (context) =&gt;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About()));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})</a:t>
            </a:r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9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Result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BAD99-B67E-3E40-8BEE-59E8AAFD97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266" y="721406"/>
            <a:ext cx="1967121" cy="4079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2C90A-C373-384B-99FA-D75C48AAE6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334" y="721406"/>
            <a:ext cx="1967121" cy="40794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BD7491-8F5A-3346-A307-1C4C179CC0BC}"/>
              </a:ext>
            </a:extLst>
          </p:cNvPr>
          <p:cNvCxnSpPr>
            <a:cxnSpLocks/>
          </p:cNvCxnSpPr>
          <p:nvPr/>
        </p:nvCxnSpPr>
        <p:spPr>
          <a:xfrm>
            <a:off x="2124891" y="2307771"/>
            <a:ext cx="18514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9AB51F-4C73-E343-91C3-8F512CF2B337}"/>
              </a:ext>
            </a:extLst>
          </p:cNvPr>
          <p:cNvCxnSpPr/>
          <p:nvPr/>
        </p:nvCxnSpPr>
        <p:spPr>
          <a:xfrm flipH="1">
            <a:off x="3435387" y="1153886"/>
            <a:ext cx="656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6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Named Route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60375" y="817124"/>
            <a:ext cx="8151997" cy="15397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D" sz="1800" dirty="0"/>
              <a:t>The route can be named in order to shorten the route calling. </a:t>
            </a:r>
          </a:p>
          <a:p>
            <a:pPr>
              <a:buNone/>
            </a:pPr>
            <a:endParaRPr lang="en-ID" sz="1800" dirty="0"/>
          </a:p>
          <a:p>
            <a:pPr>
              <a:buNone/>
            </a:pPr>
            <a:r>
              <a:rPr lang="en-ID" sz="1800" dirty="0"/>
              <a:t>Add this code in </a:t>
            </a:r>
            <a:r>
              <a:rPr lang="en-ID" sz="1800" dirty="0" err="1"/>
              <a:t>MaterialApp</a:t>
            </a:r>
            <a:r>
              <a:rPr lang="en-ID" sz="1800" dirty="0"/>
              <a:t>(..</a:t>
            </a:r>
          </a:p>
          <a:p>
            <a:pPr>
              <a:buNone/>
            </a:pPr>
            <a:endParaRPr lang="en-ID" sz="1800" dirty="0"/>
          </a:p>
          <a:p>
            <a:pPr>
              <a:buNone/>
            </a:pPr>
            <a:endParaRPr lang="en-ID" sz="1800" dirty="0"/>
          </a:p>
          <a:p>
            <a:pPr>
              <a:buNone/>
            </a:pP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33E53-4A50-0C4A-A69F-FA4052FC4412}"/>
              </a:ext>
            </a:extLst>
          </p:cNvPr>
          <p:cNvSpPr/>
          <p:nvPr/>
        </p:nvSpPr>
        <p:spPr>
          <a:xfrm>
            <a:off x="-558124" y="1936025"/>
            <a:ext cx="5417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	    </a:t>
            </a:r>
            <a:r>
              <a:rPr lang="en-ID" dirty="0">
                <a:solidFill>
                  <a:srgbClr val="FF0000"/>
                </a:solidFill>
              </a:rPr>
              <a:t> routes: {</a:t>
            </a:r>
          </a:p>
          <a:p>
            <a:r>
              <a:rPr lang="en-ID" dirty="0">
                <a:solidFill>
                  <a:srgbClr val="FF0000"/>
                </a:solidFill>
              </a:rPr>
              <a:t>  			   'about': (context) =&gt;</a:t>
            </a:r>
            <a:r>
              <a:rPr lang="en-ID" dirty="0" err="1">
                <a:solidFill>
                  <a:srgbClr val="FF0000"/>
                </a:solidFill>
              </a:rPr>
              <a:t>const</a:t>
            </a:r>
            <a:r>
              <a:rPr lang="en-ID" dirty="0">
                <a:solidFill>
                  <a:srgbClr val="FF0000"/>
                </a:solidFill>
              </a:rPr>
              <a:t> About(),</a:t>
            </a:r>
          </a:p>
          <a:p>
            <a:r>
              <a:rPr lang="en-ID" dirty="0">
                <a:solidFill>
                  <a:srgbClr val="FF0000"/>
                </a:solidFill>
              </a:rPr>
              <a:t>   			},</a:t>
            </a:r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D7F5F-C47A-E14F-B240-80B0204030F9}"/>
              </a:ext>
            </a:extLst>
          </p:cNvPr>
          <p:cNvSpPr txBox="1"/>
          <p:nvPr/>
        </p:nvSpPr>
        <p:spPr>
          <a:xfrm>
            <a:off x="2295483" y="2669960"/>
            <a:ext cx="34747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You can add another route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9DB0EA-95C1-864C-A40E-FA0595B8D079}"/>
              </a:ext>
            </a:extLst>
          </p:cNvPr>
          <p:cNvCxnSpPr>
            <a:cxnSpLocks/>
          </p:cNvCxnSpPr>
          <p:nvPr/>
        </p:nvCxnSpPr>
        <p:spPr>
          <a:xfrm flipH="1" flipV="1">
            <a:off x="1402080" y="2571750"/>
            <a:ext cx="893403" cy="282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2C447-0133-AB4E-B647-FAA589670AB5}"/>
              </a:ext>
            </a:extLst>
          </p:cNvPr>
          <p:cNvSpPr txBox="1"/>
          <p:nvPr/>
        </p:nvSpPr>
        <p:spPr>
          <a:xfrm>
            <a:off x="456796" y="3895589"/>
            <a:ext cx="310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modify the route calling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ABA9C-0FAF-CA4D-B1AD-BFBC67EEC8A5}"/>
              </a:ext>
            </a:extLst>
          </p:cNvPr>
          <p:cNvSpPr/>
          <p:nvPr/>
        </p:nvSpPr>
        <p:spPr>
          <a:xfrm>
            <a:off x="-720626" y="4300427"/>
            <a:ext cx="6931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	   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Navigator.pushNamed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(context, "about");</a:t>
            </a:r>
          </a:p>
          <a:p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56BB3-9DB1-024D-9202-017307A66515}"/>
              </a:ext>
            </a:extLst>
          </p:cNvPr>
          <p:cNvSpPr txBox="1"/>
          <p:nvPr/>
        </p:nvSpPr>
        <p:spPr>
          <a:xfrm>
            <a:off x="6400800" y="3977261"/>
            <a:ext cx="242969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Drawer often use</a:t>
            </a:r>
          </a:p>
          <a:p>
            <a:r>
              <a:rPr lang="en-US" dirty="0" err="1"/>
              <a:t>popAndPushNamed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0164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Routing with Parameter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8341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Preparation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5" y="737281"/>
            <a:ext cx="8670562" cy="111446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Sometime the screen content can be different depend on parameter we send to it. For example, a </a:t>
            </a:r>
            <a:r>
              <a:rPr lang="en-US" sz="1600" dirty="0" err="1"/>
              <a:t>DetailProduct</a:t>
            </a:r>
            <a:r>
              <a:rPr lang="en-US" sz="1600" dirty="0"/>
              <a:t> screen will show different product data and product image while it gets different parameter value which usually the productid. </a:t>
            </a:r>
          </a:p>
          <a:p>
            <a:pPr>
              <a:buNone/>
            </a:pPr>
            <a:r>
              <a:rPr lang="en-US" sz="1600" dirty="0"/>
              <a:t>We will try to simulate this with Basket and </a:t>
            </a:r>
            <a:r>
              <a:rPr lang="en-US" sz="1600" dirty="0" err="1"/>
              <a:t>ItemBasket</a:t>
            </a:r>
            <a:r>
              <a:rPr lang="en-US" sz="1600" dirty="0"/>
              <a:t> screen.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Create </a:t>
            </a:r>
            <a:r>
              <a:rPr lang="en-US" sz="1600" b="1" dirty="0"/>
              <a:t>a new screen, the Basket screen</a:t>
            </a:r>
            <a:r>
              <a:rPr lang="en-US" sz="1600" dirty="0"/>
              <a:t>. This screen is opened via our </a:t>
            </a:r>
            <a:r>
              <a:rPr lang="en-US" sz="1600" b="1" dirty="0"/>
              <a:t>existing basket menu in drawer</a:t>
            </a:r>
            <a:r>
              <a:rPr lang="en-US" sz="1600" dirty="0"/>
              <a:t>. Nothing special here yet. You can do the similar steps when build About screen.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4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Stateless vs stateful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The </a:t>
            </a:r>
            <a:r>
              <a:rPr lang="en-US" sz="3600" b="1" dirty="0" err="1">
                <a:solidFill>
                  <a:srgbClr val="000090"/>
                </a:solidFill>
              </a:rPr>
              <a:t>ItemBasket</a:t>
            </a:r>
            <a:r>
              <a:rPr lang="en-US" sz="3600" b="1" dirty="0">
                <a:solidFill>
                  <a:srgbClr val="000090"/>
                </a:solidFill>
              </a:rPr>
              <a:t> screen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5" y="737281"/>
            <a:ext cx="3793762" cy="183129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Create again new screen, the </a:t>
            </a:r>
            <a:r>
              <a:rPr lang="en-US" sz="1600" dirty="0" err="1"/>
              <a:t>ItemBasket</a:t>
            </a:r>
            <a:r>
              <a:rPr lang="en-US" sz="1600" dirty="0"/>
              <a:t> screen. This screen is opened from basket screen with different parameter. We prepare 2 parameter, </a:t>
            </a:r>
            <a:r>
              <a:rPr lang="en-US" sz="1600" b="1" dirty="0"/>
              <a:t>id</a:t>
            </a:r>
            <a:r>
              <a:rPr lang="en-US" sz="1600" dirty="0"/>
              <a:t> and </a:t>
            </a:r>
            <a:r>
              <a:rPr lang="en-US" sz="1600" b="1" dirty="0"/>
              <a:t>count. </a:t>
            </a:r>
          </a:p>
          <a:p>
            <a:pPr>
              <a:buNone/>
            </a:pPr>
            <a:r>
              <a:rPr lang="en-US" sz="1600" dirty="0"/>
              <a:t>It can be done by providing these 2 variables and use it in the constructor.</a:t>
            </a:r>
            <a:endParaRPr lang="en-US" sz="1600" b="1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1F571-02CF-BE49-8F52-7DD91AF777A4}"/>
              </a:ext>
            </a:extLst>
          </p:cNvPr>
          <p:cNvSpPr/>
          <p:nvPr/>
        </p:nvSpPr>
        <p:spPr>
          <a:xfrm>
            <a:off x="4264025" y="993548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'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package:flutter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material.dart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ItemBasket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StatelessWidget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final int id;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final int count;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ItemBasket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this.count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{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super.key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@override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Widget build(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context)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Scaffold(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title: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Text('Item Basket'),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body: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child: Text("Item $id count= $count"),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3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Modify the Basket screen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4" y="737281"/>
            <a:ext cx="8435431" cy="105904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Modify the Center widget with a Column widget. Column is a </a:t>
            </a:r>
            <a:r>
              <a:rPr lang="en-US" sz="1600" b="1" dirty="0"/>
              <a:t>multi-child</a:t>
            </a:r>
            <a:r>
              <a:rPr lang="en-US" sz="1600" dirty="0"/>
              <a:t> layout widget while Center is a </a:t>
            </a:r>
            <a:r>
              <a:rPr lang="en-US" sz="1600" b="1" dirty="0"/>
              <a:t>single-child</a:t>
            </a:r>
            <a:r>
              <a:rPr lang="en-US" sz="1600" dirty="0"/>
              <a:t> layout widget.</a:t>
            </a:r>
          </a:p>
          <a:p>
            <a:pPr>
              <a:buNone/>
            </a:pPr>
            <a:r>
              <a:rPr lang="en-US" sz="1600" dirty="0"/>
              <a:t>Column is a </a:t>
            </a:r>
            <a:r>
              <a:rPr lang="en-ID" sz="1600" dirty="0"/>
              <a:t>widget that displays its children in a vertical array.</a:t>
            </a:r>
            <a:endParaRPr lang="en-US" sz="1600" dirty="0"/>
          </a:p>
          <a:p>
            <a:pPr>
              <a:buNone/>
            </a:pPr>
            <a:endParaRPr lang="en-US" sz="1600" b="1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21F571-02CF-BE49-8F52-7DD91AF777A4}"/>
              </a:ext>
            </a:extLst>
          </p:cNvPr>
          <p:cNvSpPr/>
          <p:nvPr/>
        </p:nvSpPr>
        <p:spPr>
          <a:xfrm>
            <a:off x="307974" y="1629710"/>
            <a:ext cx="79216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child: Column(children: [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Text("This is Basket"),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Navigator.push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(context,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MaterialPageRoute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(builder: (context) =&gt;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ItemBasket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10)));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child: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Text("Item 1")),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Navigator.push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(context,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MaterialPageRoute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(builder: (context) =&gt;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ItemBasket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14)));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},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child: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Text("Item 2"))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]),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F0B94-2223-594C-9555-D5E16989559F}"/>
              </a:ext>
            </a:extLst>
          </p:cNvPr>
          <p:cNvSpPr txBox="1"/>
          <p:nvPr/>
        </p:nvSpPr>
        <p:spPr>
          <a:xfrm>
            <a:off x="5762246" y="4449208"/>
            <a:ext cx="2892425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More about layout widget will be explained in next topic.</a:t>
            </a:r>
          </a:p>
        </p:txBody>
      </p:sp>
    </p:spTree>
    <p:extLst>
      <p:ext uri="{BB962C8B-B14F-4D97-AF65-F5344CB8AC3E}">
        <p14:creationId xmlns:p14="http://schemas.microsoft.com/office/powerpoint/2010/main" val="135943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Result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D407E-828C-A242-91B2-E07BC76330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737281"/>
            <a:ext cx="1923794" cy="3989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CE0A3-EE5E-5144-9C37-D9D9AB4011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4256" y="737281"/>
            <a:ext cx="1923794" cy="39896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AE65FD-828F-1945-AF8E-EDA277850FDC}"/>
              </a:ext>
            </a:extLst>
          </p:cNvPr>
          <p:cNvCxnSpPr/>
          <p:nvPr/>
        </p:nvCxnSpPr>
        <p:spPr>
          <a:xfrm>
            <a:off x="1201783" y="2055223"/>
            <a:ext cx="13498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99851E-879F-9A42-8F43-E2BEE71E10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870" y="737281"/>
            <a:ext cx="1923794" cy="3989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36829-80E5-004E-867B-463E40CCBC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410" y="721406"/>
            <a:ext cx="1957957" cy="40604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909CA3-4EFB-9841-9C78-76D7E7E93DC4}"/>
              </a:ext>
            </a:extLst>
          </p:cNvPr>
          <p:cNvCxnSpPr>
            <a:cxnSpLocks/>
          </p:cNvCxnSpPr>
          <p:nvPr/>
        </p:nvCxnSpPr>
        <p:spPr>
          <a:xfrm>
            <a:off x="3071200" y="1375954"/>
            <a:ext cx="16169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A36128-2BAD-F44D-A18D-C0DB59994753}"/>
              </a:ext>
            </a:extLst>
          </p:cNvPr>
          <p:cNvCxnSpPr>
            <a:cxnSpLocks/>
          </p:cNvCxnSpPr>
          <p:nvPr/>
        </p:nvCxnSpPr>
        <p:spPr>
          <a:xfrm>
            <a:off x="3071200" y="1598023"/>
            <a:ext cx="3811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0C76293-23AC-1449-953C-676D997124DE}"/>
              </a:ext>
            </a:extLst>
          </p:cNvPr>
          <p:cNvSpPr/>
          <p:nvPr/>
        </p:nvSpPr>
        <p:spPr>
          <a:xfrm>
            <a:off x="4645952" y="2699660"/>
            <a:ext cx="2068357" cy="539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B862EC-379F-EE4B-A690-C7D448ADB113}"/>
              </a:ext>
            </a:extLst>
          </p:cNvPr>
          <p:cNvSpPr/>
          <p:nvPr/>
        </p:nvSpPr>
        <p:spPr>
          <a:xfrm>
            <a:off x="6862211" y="2732087"/>
            <a:ext cx="2068357" cy="539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9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CHANGE SCREEN IN </a:t>
            </a:r>
            <a:r>
              <a:rPr lang="en-US" sz="4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tAB</a:t>
            </a:r>
            <a:endParaRPr lang="en-US" sz="4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509279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Preparation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5" y="737281"/>
            <a:ext cx="8670562" cy="111446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In our existing app, we already have tab navigation. Now, we will make this tab navigation for changing screen. Not like the menu in the drawer, </a:t>
            </a:r>
            <a:r>
              <a:rPr lang="en-US" sz="1600" b="1" dirty="0"/>
              <a:t>The tab navigation will not put the screen on the stack.</a:t>
            </a:r>
            <a:r>
              <a:rPr lang="en-US" sz="1600" dirty="0"/>
              <a:t> It like changing the screen instead of stacking it.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The tab has 3 menus: </a:t>
            </a:r>
            <a:r>
              <a:rPr lang="en-US" sz="1600" b="1" dirty="0"/>
              <a:t>Home, Search, and History</a:t>
            </a:r>
            <a:r>
              <a:rPr lang="en-US" sz="1600" dirty="0"/>
              <a:t>. </a:t>
            </a:r>
            <a:r>
              <a:rPr lang="en-US" sz="1600" b="1" dirty="0"/>
              <a:t>Create this 3 screen with a minimum feature like the about screen. 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39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Modify </a:t>
            </a:r>
            <a:r>
              <a:rPr lang="en-US" sz="3600" b="1" dirty="0" err="1">
                <a:solidFill>
                  <a:srgbClr val="000090"/>
                </a:solidFill>
              </a:rPr>
              <a:t>main.dart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7975" y="737281"/>
            <a:ext cx="8670562" cy="40548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Add List of screen and variable that store current index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23D2C5-38D0-5047-9E76-048DE02F11DA}"/>
              </a:ext>
            </a:extLst>
          </p:cNvPr>
          <p:cNvSpPr/>
          <p:nvPr/>
        </p:nvSpPr>
        <p:spPr>
          <a:xfrm>
            <a:off x="307975" y="122432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_</a:t>
            </a:r>
            <a:r>
              <a:rPr lang="en-ID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MyHomePageState</a:t>
            </a:r>
            <a:r>
              <a:rPr lang="en-ID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State&lt;</a:t>
            </a:r>
            <a:r>
              <a:rPr lang="en-ID" sz="1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MyHomePage</a:t>
            </a:r>
            <a:r>
              <a:rPr lang="en-ID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</a:p>
          <a:p>
            <a:r>
              <a:rPr lang="en-ID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_counter = 0;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List&lt;Widget&gt; _screens = </a:t>
            </a:r>
            <a:b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[Home(), Search(), History()];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53B1236-60E5-9049-848D-5EABB446193E}"/>
              </a:ext>
            </a:extLst>
          </p:cNvPr>
          <p:cNvSpPr txBox="1">
            <a:spLocks/>
          </p:cNvSpPr>
          <p:nvPr/>
        </p:nvSpPr>
        <p:spPr>
          <a:xfrm>
            <a:off x="307975" y="2840401"/>
            <a:ext cx="8670562" cy="405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600" dirty="0"/>
              <a:t>Modify scaffold body to use above list</a:t>
            </a:r>
          </a:p>
          <a:p>
            <a:pPr>
              <a:buFont typeface="Arial"/>
              <a:buNone/>
            </a:pPr>
            <a:endParaRPr lang="en-US" sz="1600" dirty="0"/>
          </a:p>
          <a:p>
            <a:pPr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body: _screens[_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endParaRPr lang="en-US" sz="16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399D7A7-9B51-144E-965B-945860DC5270}"/>
              </a:ext>
            </a:extLst>
          </p:cNvPr>
          <p:cNvSpPr txBox="1">
            <a:spLocks/>
          </p:cNvSpPr>
          <p:nvPr/>
        </p:nvSpPr>
        <p:spPr>
          <a:xfrm>
            <a:off x="4500744" y="1740173"/>
            <a:ext cx="8670562" cy="405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600" dirty="0"/>
              <a:t>Modify </a:t>
            </a:r>
            <a:r>
              <a:rPr lang="en-US" sz="1600" dirty="0" err="1"/>
              <a:t>bottomnavigationbar</a:t>
            </a:r>
            <a:endParaRPr lang="en-US" sz="1600" dirty="0"/>
          </a:p>
          <a:p>
            <a:pPr>
              <a:buFont typeface="Arial"/>
              <a:buNone/>
            </a:pPr>
            <a:endParaRPr lang="en-US" sz="1600" dirty="0"/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onTap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(int index) {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index;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});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},</a:t>
            </a:r>
          </a:p>
          <a:p>
            <a:pPr>
              <a:buFont typeface="Arial"/>
              <a:buNone/>
            </a:pPr>
            <a:endParaRPr lang="en-US" sz="1600" dirty="0"/>
          </a:p>
          <a:p>
            <a:pPr>
              <a:buFont typeface="Arial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6454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Result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2717073" y="737281"/>
            <a:ext cx="6261463" cy="111446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/>
              <a:t>The </a:t>
            </a:r>
            <a:r>
              <a:rPr lang="en-US" sz="1600" dirty="0" err="1"/>
              <a:t>appbar</a:t>
            </a:r>
            <a:r>
              <a:rPr lang="en-US" sz="1600" dirty="0"/>
              <a:t> is doubled !</a:t>
            </a:r>
          </a:p>
          <a:p>
            <a:pP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There are 2 choices:</a:t>
            </a:r>
          </a:p>
          <a:p>
            <a:pPr>
              <a:buNone/>
            </a:pPr>
            <a:r>
              <a:rPr lang="en-US" sz="1600" dirty="0"/>
              <a:t>- Remove </a:t>
            </a:r>
            <a:r>
              <a:rPr lang="en-US" sz="1600" dirty="0" err="1"/>
              <a:t>appbar</a:t>
            </a:r>
            <a:r>
              <a:rPr lang="en-US" sz="1600" dirty="0"/>
              <a:t> from </a:t>
            </a:r>
            <a:r>
              <a:rPr lang="en-US" sz="1600" dirty="0" err="1"/>
              <a:t>main.dart</a:t>
            </a:r>
            <a:r>
              <a:rPr lang="en-US" sz="1600" dirty="0"/>
              <a:t> scaffold. 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dirty="0"/>
              <a:t>easy, but you will lost the hamburger icon</a:t>
            </a:r>
          </a:p>
          <a:p>
            <a:pPr>
              <a:buFontTx/>
              <a:buChar char="-"/>
            </a:pPr>
            <a:r>
              <a:rPr lang="en-US" sz="1600" dirty="0"/>
              <a:t>Remove </a:t>
            </a:r>
            <a:r>
              <a:rPr lang="en-US" sz="1600" dirty="0" err="1"/>
              <a:t>appbar</a:t>
            </a:r>
            <a:r>
              <a:rPr lang="en-US" sz="1600" dirty="0"/>
              <a:t> in each screen and modify the </a:t>
            </a:r>
            <a:r>
              <a:rPr lang="en-US" sz="1600" dirty="0" err="1"/>
              <a:t>appbar</a:t>
            </a:r>
            <a:r>
              <a:rPr lang="en-US" sz="1600" dirty="0"/>
              <a:t> title	 in main scaffold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>
                <a:sym typeface="Wingdings" pitchFamily="2" charset="2"/>
              </a:rPr>
              <a:t> prepare list of string to store title</a:t>
            </a:r>
            <a:b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List&lt;String&gt; _title = ['Home', 'Search', 'History'];</a:t>
            </a:r>
          </a:p>
          <a:p>
            <a:pPr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	  modify the </a:t>
            </a:r>
            <a:r>
              <a:rPr lang="en-US" sz="1600" dirty="0" err="1">
                <a:sym typeface="Wingdings" pitchFamily="2" charset="2"/>
              </a:rPr>
              <a:t>appbar</a:t>
            </a:r>
            <a:r>
              <a:rPr lang="en-US" sz="1600" dirty="0">
                <a:sym typeface="Wingdings" pitchFamily="2" charset="2"/>
              </a:rPr>
              <a:t> title</a:t>
            </a:r>
            <a:b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title: Text(_title[_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currentIndex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D0DE5-2192-C34B-91EB-3957E3D6BA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" y="721407"/>
            <a:ext cx="1921419" cy="39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Exercise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644643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Exercise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55575" y="855023"/>
            <a:ext cx="8774669" cy="373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/>
              <a:t>If we can use </a:t>
            </a:r>
            <a:r>
              <a:rPr lang="en-US" sz="2000" dirty="0" err="1"/>
              <a:t>Image.network</a:t>
            </a:r>
            <a:r>
              <a:rPr lang="en-US" sz="2000" dirty="0"/>
              <a:t>(</a:t>
            </a:r>
            <a:r>
              <a:rPr lang="en-US" sz="2000" dirty="0" err="1"/>
              <a:t>url</a:t>
            </a:r>
            <a:r>
              <a:rPr lang="en-US" sz="2000" dirty="0"/>
              <a:t>) for showing image from internet, and from </a:t>
            </a:r>
            <a:r>
              <a:rPr lang="en-US" sz="2000" dirty="0" err="1"/>
              <a:t>pravatar</a:t>
            </a:r>
            <a:r>
              <a:rPr lang="en-US" sz="2000" dirty="0"/>
              <a:t> website we can pick the specific example image by using:</a:t>
            </a:r>
          </a:p>
          <a:p>
            <a:r>
              <a:rPr lang="en-ID" sz="2000" dirty="0">
                <a:hlinkClick r:id="rId3"/>
              </a:rPr>
              <a:t>https://i.pravatar.cc/300</a:t>
            </a:r>
            <a:r>
              <a:rPr lang="en-ID" sz="2000" b="1" dirty="0">
                <a:hlinkClick r:id="rId3"/>
              </a:rPr>
              <a:t>?img=[imagenumber]</a:t>
            </a:r>
            <a:endParaRPr lang="en-US" sz="2000" dirty="0"/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imagenumber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to 70</a:t>
            </a:r>
          </a:p>
          <a:p>
            <a:endParaRPr lang="en-US" sz="2000" dirty="0"/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StudentList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StudentDetail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Screen. </a:t>
            </a:r>
          </a:p>
          <a:p>
            <a:r>
              <a:rPr lang="en-US" sz="2000" dirty="0"/>
              <a:t>Open </a:t>
            </a:r>
            <a:r>
              <a:rPr lang="en-US" sz="2000" dirty="0" err="1"/>
              <a:t>StudentList</a:t>
            </a:r>
            <a:r>
              <a:rPr lang="en-US" sz="2000" dirty="0"/>
              <a:t> from drawer menu.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student list, put 3 buttons </a:t>
            </a:r>
            <a:r>
              <a:rPr lang="en-US" sz="2000" dirty="0"/>
              <a:t>with caption Student #number .</a:t>
            </a:r>
          </a:p>
          <a:p>
            <a:r>
              <a:rPr lang="en-US" sz="2000" dirty="0"/>
              <a:t>Put different number you like from 1 to 70. If user click this button, open the </a:t>
            </a:r>
            <a:r>
              <a:rPr lang="en-US" sz="2000" dirty="0" err="1"/>
              <a:t>StudentDetail</a:t>
            </a:r>
            <a:r>
              <a:rPr lang="en-US" sz="2000" dirty="0"/>
              <a:t> screen which show the picture of the student (from </a:t>
            </a:r>
            <a:r>
              <a:rPr lang="en-US" sz="2000" dirty="0" err="1"/>
              <a:t>pravatar</a:t>
            </a:r>
            <a:r>
              <a:rPr lang="en-US" sz="2000" dirty="0"/>
              <a:t> website)</a:t>
            </a: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sz="2000" dirty="0"/>
              <a:t>Upload </a:t>
            </a:r>
            <a:r>
              <a:rPr lang="en-US" sz="2000" dirty="0" err="1"/>
              <a:t>studentlist.dart</a:t>
            </a:r>
            <a:r>
              <a:rPr lang="en-US" sz="2000" dirty="0"/>
              <a:t> and </a:t>
            </a:r>
            <a:r>
              <a:rPr lang="en-US" sz="2000" dirty="0" err="1"/>
              <a:t>studentdetail.dart</a:t>
            </a:r>
            <a:r>
              <a:rPr lang="en-US" sz="2000" dirty="0"/>
              <a:t> </a:t>
            </a:r>
            <a:r>
              <a:rPr lang="en-US" sz="2000"/>
              <a:t>to ULS !</a:t>
            </a:r>
            <a:endParaRPr lang="en-US" sz="2000" dirty="0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8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Additional Sources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55575" y="855023"/>
            <a:ext cx="8774669" cy="373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Learn different UI Widget: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https://docs.flutter.dev/ui/widgets/material</a:t>
            </a:r>
            <a:r>
              <a:rPr lang="en-US" sz="2000" dirty="0"/>
              <a:t> (for Android)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https://docs.flutter.dev/ui/widgets/cupertino</a:t>
            </a:r>
            <a:r>
              <a:rPr lang="en-US" sz="2000" dirty="0"/>
              <a:t> (for iOS)</a:t>
            </a: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sz="2000" dirty="0"/>
              <a:t>To use Cupertino (iOS theme), import </a:t>
            </a:r>
            <a:r>
              <a:rPr lang="en-US" sz="2000" dirty="0" err="1"/>
              <a:t>package:flutter</a:t>
            </a:r>
            <a:r>
              <a:rPr lang="en-US" sz="2000" dirty="0"/>
              <a:t>/</a:t>
            </a:r>
            <a:r>
              <a:rPr lang="en-US" sz="2000" dirty="0" err="1"/>
              <a:t>cupertino.dart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Stateless vs Stateful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60375" y="902464"/>
            <a:ext cx="8151997" cy="388329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D" sz="2000" b="1" dirty="0"/>
              <a:t>Stateless</a:t>
            </a:r>
            <a:r>
              <a:rPr lang="en-ID" sz="2000" dirty="0"/>
              <a:t> widgets cannot change their state during the runtime of the app, which means the widgets cannot be redrawn while the app is in action.</a:t>
            </a:r>
          </a:p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r>
              <a:rPr lang="en-ID" sz="2000" b="1" dirty="0"/>
              <a:t>Stateful</a:t>
            </a:r>
            <a:r>
              <a:rPr lang="en-ID" sz="2000" dirty="0"/>
              <a:t> widgets have a mutable state, i.e., they are </a:t>
            </a:r>
            <a:r>
              <a:rPr lang="en-ID" sz="2000" b="1" dirty="0"/>
              <a:t>mutable</a:t>
            </a:r>
            <a:r>
              <a:rPr lang="en-ID" sz="2000" dirty="0"/>
              <a:t> and can be drawn multiple times within its lifetime.</a:t>
            </a:r>
          </a:p>
          <a:p>
            <a:pPr marL="0" indent="0">
              <a:buNone/>
            </a:pPr>
            <a:r>
              <a:rPr lang="en-ID" sz="2000" dirty="0"/>
              <a:t>They are the widgets which can change their state multiple times and can be redrawn on to the screen any number of times while the app is in action.</a:t>
            </a:r>
          </a:p>
          <a:p>
            <a:pPr marL="0" indent="0">
              <a:buNone/>
            </a:pPr>
            <a:r>
              <a:rPr lang="en-ID" sz="2000" dirty="0"/>
              <a:t>	</a:t>
            </a:r>
            <a:r>
              <a:rPr lang="en-ID" sz="2000" dirty="0">
                <a:sym typeface="Wingdings" pitchFamily="2" charset="2"/>
              </a:rPr>
              <a:t> can use </a:t>
            </a:r>
            <a:r>
              <a:rPr lang="en-ID" sz="2000" dirty="0" err="1">
                <a:sym typeface="Wingdings" pitchFamily="2" charset="2"/>
              </a:rPr>
              <a:t>setState</a:t>
            </a:r>
            <a:r>
              <a:rPr lang="en-ID" sz="2000" dirty="0">
                <a:sym typeface="Wingdings" pitchFamily="2" charset="2"/>
              </a:rPr>
              <a:t>() method</a:t>
            </a:r>
            <a:endParaRPr lang="en-ID" sz="2000" dirty="0"/>
          </a:p>
          <a:p>
            <a:pPr>
              <a:buNone/>
            </a:pPr>
            <a:endParaRPr lang="en-US" sz="1400" dirty="0"/>
          </a:p>
          <a:p>
            <a:pPr>
              <a:buNone/>
            </a:pPr>
            <a:endParaRPr lang="en-US" sz="1400" dirty="0"/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4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4862945" y="778274"/>
            <a:ext cx="3946237" cy="407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Blue-man-Questions-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57" y="547551"/>
            <a:ext cx="4474288" cy="462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77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Skeleton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333865-1FF3-A84D-8FC0-3C73A08DC3CD}"/>
              </a:ext>
            </a:extLst>
          </p:cNvPr>
          <p:cNvSpPr/>
          <p:nvPr/>
        </p:nvSpPr>
        <p:spPr>
          <a:xfrm>
            <a:off x="155575" y="902744"/>
            <a:ext cx="4572000" cy="256993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D" dirty="0">
              <a:latin typeface="Helvetica Neue" panose="02000503000000020004" pitchFamily="2" charset="0"/>
            </a:endParaRP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D" sz="11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AboutScreen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StatelessWidget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@override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Widget build(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context)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return Scaffold(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title: Text(‘About'),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body: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child: Text(“Example Text”),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);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D" sz="11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307AF0-C26E-8940-86ED-B3BC743DF401}"/>
              </a:ext>
            </a:extLst>
          </p:cNvPr>
          <p:cNvSpPr/>
          <p:nvPr/>
        </p:nvSpPr>
        <p:spPr>
          <a:xfrm>
            <a:off x="4401004" y="993548"/>
            <a:ext cx="547725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StatefulWidget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@override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State&lt;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StatefulWidget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createState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return _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MyAppState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}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ID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class _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MyAppState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extends State&lt;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MyApp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@override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Widget build(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 context) {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return Scaffold(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title: Text('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ExampleApp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'),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body: </a:t>
            </a:r>
            <a:r>
              <a:rPr lang="en-ID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child: Text(“Example Text”),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),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      );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  }</a:t>
            </a:r>
          </a:p>
          <a:p>
            <a: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D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ID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D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8B0976-4D9A-F046-95B3-F52E7F8A388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114800" y="576943"/>
            <a:ext cx="0" cy="4265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B8A564-B507-0F48-9FE1-56B3215C2DAB}"/>
              </a:ext>
            </a:extLst>
          </p:cNvPr>
          <p:cNvSpPr txBox="1"/>
          <p:nvPr/>
        </p:nvSpPr>
        <p:spPr>
          <a:xfrm>
            <a:off x="1345292" y="650342"/>
            <a:ext cx="733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Stateless                                                   </a:t>
            </a:r>
            <a:r>
              <a:rPr lang="en-US" dirty="0" err="1"/>
              <a:t>Statefull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7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Scaffold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3793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What is Scaffold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307975" y="853206"/>
            <a:ext cx="4815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Scaffold Widget provides a framework which implements the </a:t>
            </a:r>
            <a:r>
              <a:rPr lang="en-ID" b="1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material design visual layout structure</a:t>
            </a:r>
            <a:r>
              <a:rPr lang="en-ID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flutter app. It provides APIs for showing drawers, snack bars and bottom sheets. Have a look at its constructor and the properties it has.</a:t>
            </a:r>
          </a:p>
          <a:p>
            <a:endParaRPr lang="en-ID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D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ID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appBar</a:t>
            </a:r>
            <a:r>
              <a:rPr lang="en-ID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body, and FAB is already shown in the default project</a:t>
            </a:r>
          </a:p>
          <a:p>
            <a:br>
              <a:rPr lang="en-ID" dirty="0"/>
            </a:br>
            <a:endParaRPr lang="en-ID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277D7-D252-7C4E-B284-EFD2C86C060A}"/>
              </a:ext>
            </a:extLst>
          </p:cNvPr>
          <p:cNvSpPr/>
          <p:nvPr/>
        </p:nvSpPr>
        <p:spPr>
          <a:xfrm>
            <a:off x="5329645" y="1153886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Scaffold({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Key key,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.appBar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.body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.floatingActionButton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.floatingActionButtonLocation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.floatingActionButtonAnimator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.persistentFooterButtons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.drawer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.endDrawer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.bottomNavigationBar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.bottomSheet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.backgroundColor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.resizeToAvoidBottomPadding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ID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ID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.primary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en-ID" sz="12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Drawer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155575" y="751634"/>
            <a:ext cx="4815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this drawer object  in your scaffold </a:t>
            </a:r>
          </a:p>
          <a:p>
            <a:br>
              <a:rPr lang="en-ID" dirty="0"/>
            </a:br>
            <a:endParaRPr lang="en-ID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277D7-D252-7C4E-B284-EFD2C86C060A}"/>
              </a:ext>
            </a:extLst>
          </p:cNvPr>
          <p:cNvSpPr/>
          <p:nvPr/>
        </p:nvSpPr>
        <p:spPr>
          <a:xfrm>
            <a:off x="261257" y="1153886"/>
            <a:ext cx="8428718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drawer:  Drawer(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elevation: 16.0,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child: Column(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children: &lt;Widget&gt;[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UserAccountsDrawerHeader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accountName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Text("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accountEmail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Text("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xyz@gmail.com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currentAccountPicture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CircleAvatar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backgroundImage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NetworkImage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/150"))),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ListTile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title: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Text("Inbox"),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leading: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Icon(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Icons.inbox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onTap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{}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ListTile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title: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Text("My Basket "),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leading: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Icon(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Icons.shopping_basket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onTap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{}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],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),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9B0DD-8586-F843-9AE8-DE78D75116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060" y="614732"/>
            <a:ext cx="2032579" cy="42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3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CE142-A6DC-72AD-82FC-0796A1FE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7A13-0466-0618-3B7D-3C7A1AD3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Image not showing in browser 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741B96-57E5-1357-3E2B-0D1F6B8CF0BE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267CCCB0-F391-0143-681D-553E81B8B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392528-73FF-2BFA-C747-DCEE6D2E195F}"/>
              </a:ext>
            </a:extLst>
          </p:cNvPr>
          <p:cNvSpPr/>
          <p:nvPr/>
        </p:nvSpPr>
        <p:spPr>
          <a:xfrm>
            <a:off x="460374" y="746739"/>
            <a:ext cx="383730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That's normal, and this is due to a browser security feature known as </a:t>
            </a:r>
            <a:r>
              <a:rPr lang="en-ID" b="0" i="0" dirty="0">
                <a:solidFill>
                  <a:srgbClr val="001D35"/>
                </a:solidFill>
                <a:effectLst/>
                <a:latin typeface="Google Sans"/>
              </a:rPr>
              <a:t>Cross-Origin Resource Sharing (</a:t>
            </a:r>
            <a:r>
              <a:rPr lang="en-US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this, we can add a CORS Blocker extension to the browser.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recommended to use the Google Chrome browser. In the extensions section, please install the EASY CORS Blocker extension.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the link you want to block CORS.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problem will not arise if you test using an emulator or smartphone.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8D80E0-4470-1579-618B-DC757FF3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87" y="925446"/>
            <a:ext cx="2876202" cy="1179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30CA8-0F79-A9DE-F1CA-0FE13A9C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1" r="9060" b="37997"/>
          <a:stretch/>
        </p:blipFill>
        <p:spPr>
          <a:xfrm>
            <a:off x="5702531" y="2254844"/>
            <a:ext cx="2439785" cy="25118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1621F5-8DEE-2CB8-0050-0F88C18BD03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297680" y="3798916"/>
            <a:ext cx="1404851" cy="124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1C9E99-54E0-9A41-0CDF-69269B990C59}"/>
              </a:ext>
            </a:extLst>
          </p:cNvPr>
          <p:cNvSpPr/>
          <p:nvPr/>
        </p:nvSpPr>
        <p:spPr>
          <a:xfrm>
            <a:off x="460375" y="3532913"/>
            <a:ext cx="3837305" cy="55695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23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persistentFooterButton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43AC7-E46A-524D-AD2C-A20634F3D9B3}"/>
              </a:ext>
            </a:extLst>
          </p:cNvPr>
          <p:cNvSpPr/>
          <p:nvPr/>
        </p:nvSpPr>
        <p:spPr>
          <a:xfrm>
            <a:off x="155575" y="721406"/>
            <a:ext cx="567916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i="1" dirty="0"/>
              <a:t> </a:t>
            </a:r>
            <a:r>
              <a:rPr lang="en-ID" sz="1400" dirty="0"/>
              <a:t>is a list of buttons that are displayed at the bottom of the scaffold. These buttons are persistently visible, even if the body of the scaffold scrolls. They will be wrapped in a </a:t>
            </a:r>
            <a:r>
              <a:rPr lang="en-ID" sz="1400" dirty="0" err="1"/>
              <a:t>ButtonBar</a:t>
            </a:r>
            <a:r>
              <a:rPr lang="en-ID" sz="1400" dirty="0"/>
              <a:t> and are rendered above the </a:t>
            </a:r>
            <a:r>
              <a:rPr lang="en-ID" sz="1400" dirty="0" err="1"/>
              <a:t>bottomNavigationBar</a:t>
            </a:r>
            <a:r>
              <a:rPr lang="en-ID" sz="1400" dirty="0"/>
              <a:t> but below the body</a:t>
            </a:r>
            <a:br>
              <a:rPr lang="en-ID" sz="1400" dirty="0"/>
            </a:br>
            <a:endParaRPr lang="en-ID" sz="1400" dirty="0">
              <a:solidFill>
                <a:srgbClr val="292929"/>
              </a:solidFill>
              <a:latin typeface="charter" panose="02040503050506020203" pitchFamily="18" charset="0"/>
            </a:endParaRPr>
          </a:p>
          <a:p>
            <a:br>
              <a:rPr lang="en-ID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277D7-D252-7C4E-B284-EFD2C86C060A}"/>
              </a:ext>
            </a:extLst>
          </p:cNvPr>
          <p:cNvSpPr/>
          <p:nvPr/>
        </p:nvSpPr>
        <p:spPr>
          <a:xfrm>
            <a:off x="307975" y="1824446"/>
            <a:ext cx="84287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persistentFooterButtons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&lt;Widget&gt;[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{},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child: </a:t>
            </a:r>
            <a:r>
              <a:rPr lang="en-ID" sz="14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Icon(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Icons.skip_previous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{},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child: </a:t>
            </a:r>
            <a:r>
              <a:rPr lang="en-ID" sz="14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ID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Icon(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Icons.skip_next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],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DCC53-F772-CA4B-95EB-9747A856C6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5036" y="576943"/>
            <a:ext cx="2068670" cy="42900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C87EA9-603B-C04E-B8F2-14F10150410E}"/>
              </a:ext>
            </a:extLst>
          </p:cNvPr>
          <p:cNvSpPr/>
          <p:nvPr/>
        </p:nvSpPr>
        <p:spPr>
          <a:xfrm>
            <a:off x="7336971" y="4302034"/>
            <a:ext cx="1528355" cy="564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2300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k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1d0b2c-b291-488c-b9ea-555b90e90d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BB0EA5517DF4B873B215CB2C55DE6" ma:contentTypeVersion="9" ma:contentTypeDescription="Create a new document." ma:contentTypeScope="" ma:versionID="51f779b7b893cf6f3ca6b8ee7e4debec">
  <xsd:schema xmlns:xsd="http://www.w3.org/2001/XMLSchema" xmlns:xs="http://www.w3.org/2001/XMLSchema" xmlns:p="http://schemas.microsoft.com/office/2006/metadata/properties" xmlns:ns3="8c1d0b2c-b291-488c-b9ea-555b90e90dd0" xmlns:ns4="0ce56259-bc12-439c-b989-b992e1b68cdd" targetNamespace="http://schemas.microsoft.com/office/2006/metadata/properties" ma:root="true" ma:fieldsID="0f8f486a0de5d80aecdaff76f0c6000d" ns3:_="" ns4:_="">
    <xsd:import namespace="8c1d0b2c-b291-488c-b9ea-555b90e90dd0"/>
    <xsd:import namespace="0ce56259-bc12-439c-b989-b992e1b68c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d0b2c-b291-488c-b9ea-555b90e90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56259-bc12-439c-b989-b992e1b68cd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elements/1.1/"/>
    <ds:schemaRef ds:uri="http://schemas.microsoft.com/office/2006/metadata/properties"/>
    <ds:schemaRef ds:uri="0ce56259-bc12-439c-b989-b992e1b68cdd"/>
    <ds:schemaRef ds:uri="http://schemas.microsoft.com/office/2006/documentManagement/types"/>
    <ds:schemaRef ds:uri="http://schemas.microsoft.com/office/infopath/2007/PartnerControls"/>
    <ds:schemaRef ds:uri="8c1d0b2c-b291-488c-b9ea-555b90e90dd0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E6C6DB1-E04D-42DD-9D27-DD913FEACD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d0b2c-b291-488c-b9ea-555b90e90dd0"/>
    <ds:schemaRef ds:uri="0ce56259-bc12-439c-b989-b992e1b68c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Informatika.potx</Template>
  <TotalTime>36952</TotalTime>
  <Words>2159</Words>
  <Application>Microsoft Office PowerPoint</Application>
  <PresentationFormat>On-screen Show (16:9)</PresentationFormat>
  <Paragraphs>314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charter</vt:lpstr>
      <vt:lpstr>Consolas</vt:lpstr>
      <vt:lpstr>Google Sans</vt:lpstr>
      <vt:lpstr>Helvetica Neue</vt:lpstr>
      <vt:lpstr>Menlo</vt:lpstr>
      <vt:lpstr>Wingdings</vt:lpstr>
      <vt:lpstr>Informatika</vt:lpstr>
      <vt:lpstr>Navigation and Route</vt:lpstr>
      <vt:lpstr>Stateless vs stateful</vt:lpstr>
      <vt:lpstr> Stateless vs Stateful</vt:lpstr>
      <vt:lpstr> Skeleton </vt:lpstr>
      <vt:lpstr>The Scaffold</vt:lpstr>
      <vt:lpstr>What is Scaffold</vt:lpstr>
      <vt:lpstr>Drawer</vt:lpstr>
      <vt:lpstr>Image not showing in browser ?</vt:lpstr>
      <vt:lpstr>persistentFooterButton</vt:lpstr>
      <vt:lpstr>BottomNavigationBar</vt:lpstr>
      <vt:lpstr> Tidy up</vt:lpstr>
      <vt:lpstr>Refactor is your friend!</vt:lpstr>
      <vt:lpstr>OPEN NEW SCREEN</vt:lpstr>
      <vt:lpstr>Make a new screen</vt:lpstr>
      <vt:lpstr>Navigator Push</vt:lpstr>
      <vt:lpstr>Result</vt:lpstr>
      <vt:lpstr>Named Route</vt:lpstr>
      <vt:lpstr>Routing with Parameter</vt:lpstr>
      <vt:lpstr> Preparation</vt:lpstr>
      <vt:lpstr> The ItemBasket screen</vt:lpstr>
      <vt:lpstr> Modify the Basket screen</vt:lpstr>
      <vt:lpstr> Result</vt:lpstr>
      <vt:lpstr>CHANGE SCREEN IN tAB</vt:lpstr>
      <vt:lpstr> Preparation</vt:lpstr>
      <vt:lpstr>Modify main.dart</vt:lpstr>
      <vt:lpstr> Result</vt:lpstr>
      <vt:lpstr>Exercise</vt:lpstr>
      <vt:lpstr>Exercise</vt:lpstr>
      <vt:lpstr>Additional 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Fikri Baharuddin</cp:lastModifiedBy>
  <cp:revision>1127</cp:revision>
  <dcterms:created xsi:type="dcterms:W3CDTF">2010-04-12T23:12:02Z</dcterms:created>
  <dcterms:modified xsi:type="dcterms:W3CDTF">2025-02-25T04:15:10Z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0x0101004CDBB0EA5517DF4B873B215CB2C55DE6</vt:lpwstr>
  </property>
</Properties>
</file>